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80"/>
    <a:srgbClr val="993300"/>
    <a:srgbClr val="990033"/>
    <a:srgbClr val="993366"/>
    <a:srgbClr val="235D8D"/>
    <a:srgbClr val="FF5050"/>
    <a:srgbClr val="FF3399"/>
    <a:srgbClr val="A50021"/>
    <a:srgbClr val="DBB735"/>
    <a:srgbClr val="85AA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1166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6529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915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17986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7890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3561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52462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6130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848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9877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394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1074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7641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7152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36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7446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0505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5B190-0A0F-4C1B-975B-848BC431B6BA}" type="datetimeFigureOut">
              <a:rPr lang="en-IN" smtClean="0"/>
              <a:t>21-04-2025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7AF5921-568B-4170-9F48-4B4D7A3FE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1083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vikaskgupta69/" TargetMode="External"/><Relationship Id="rId2" Type="http://schemas.openxmlformats.org/officeDocument/2006/relationships/hyperlink" Target="mailto:mrvikasgupta3@gmail.com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hyperlink" Target="https://www.naukri.com/mnjuser/profile" TargetMode="External"/><Relationship Id="rId4" Type="http://schemas.openxmlformats.org/officeDocument/2006/relationships/hyperlink" Target="https://github.com/vikasgupta6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B88B4A-B268-46F2-8137-21DB9F7C7447}"/>
              </a:ext>
            </a:extLst>
          </p:cNvPr>
          <p:cNvSpPr txBox="1"/>
          <p:nvPr/>
        </p:nvSpPr>
        <p:spPr>
          <a:xfrm>
            <a:off x="3312459" y="179296"/>
            <a:ext cx="5567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BIKE SALES INDIA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F3D206-14BC-496A-8912-87474D03D253}"/>
              </a:ext>
            </a:extLst>
          </p:cNvPr>
          <p:cNvSpPr txBox="1"/>
          <p:nvPr/>
        </p:nvSpPr>
        <p:spPr>
          <a:xfrm>
            <a:off x="87966" y="1969434"/>
            <a:ext cx="571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ookman Old Style" panose="02050604050505020204" pitchFamily="18" charset="0"/>
              </a:rPr>
              <a:t>ANALYST OF BIKE SALES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365021-55DD-4536-83BB-C44B532D1F13}"/>
              </a:ext>
            </a:extLst>
          </p:cNvPr>
          <p:cNvSpPr txBox="1"/>
          <p:nvPr/>
        </p:nvSpPr>
        <p:spPr>
          <a:xfrm>
            <a:off x="6391835" y="5827059"/>
            <a:ext cx="571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rgbClr val="DBB73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By = Vikas Kumar Gupta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315C1C-43E3-43B1-B7D8-A002AB2F4D6F}"/>
              </a:ext>
            </a:extLst>
          </p:cNvPr>
          <p:cNvSpPr txBox="1"/>
          <p:nvPr/>
        </p:nvSpPr>
        <p:spPr>
          <a:xfrm>
            <a:off x="2568388" y="663392"/>
            <a:ext cx="6763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SALES ANALYST PROJECT  </a:t>
            </a:r>
          </a:p>
        </p:txBody>
      </p:sp>
    </p:spTree>
    <p:extLst>
      <p:ext uri="{BB962C8B-B14F-4D97-AF65-F5344CB8AC3E}">
        <p14:creationId xmlns:p14="http://schemas.microsoft.com/office/powerpoint/2010/main" val="229233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8B9DCB8-F370-4716-A3FF-BD6DEEB07273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D675472-5056-49B2-BCDF-B3B3FE74F90C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4C90E0A-BFE0-4975-BD8A-5431AD6BD6BE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59F9BF8-C4D6-4784-955E-8410C6ECBB8D}"/>
              </a:ext>
            </a:extLst>
          </p:cNvPr>
          <p:cNvSpPr txBox="1"/>
          <p:nvPr/>
        </p:nvSpPr>
        <p:spPr>
          <a:xfrm>
            <a:off x="1382807" y="1274087"/>
            <a:ext cx="10682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End the MySQL 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B48E95-2FC9-4F48-AEC8-877B1ED9DBD4}"/>
              </a:ext>
            </a:extLst>
          </p:cNvPr>
          <p:cNvSpPr txBox="1"/>
          <p:nvPr/>
        </p:nvSpPr>
        <p:spPr>
          <a:xfrm>
            <a:off x="1553882" y="1999132"/>
            <a:ext cx="102698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Book Antiqua" panose="02040602050305030304" pitchFamily="18" charset="0"/>
              </a:rPr>
              <a:t>MySQL – I Have Put Top Questions in it. If You want to see More topics of </a:t>
            </a:r>
            <a:r>
              <a:rPr lang="en-IN" sz="3600" dirty="0" err="1">
                <a:latin typeface="Book Antiqua" panose="02040602050305030304" pitchFamily="18" charset="0"/>
              </a:rPr>
              <a:t>Mysql</a:t>
            </a:r>
            <a:r>
              <a:rPr lang="en-IN" sz="3600" dirty="0">
                <a:latin typeface="Book Antiqua" panose="02040602050305030304" pitchFamily="18" charset="0"/>
              </a:rPr>
              <a:t> Then You can go to My Profile and See my GitHub Profile.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228BED-E537-4BD3-8ADD-E06B9B1446D5}"/>
              </a:ext>
            </a:extLst>
          </p:cNvPr>
          <p:cNvSpPr txBox="1"/>
          <p:nvPr/>
        </p:nvSpPr>
        <p:spPr>
          <a:xfrm>
            <a:off x="1553882" y="4254501"/>
            <a:ext cx="8812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Book Antiqua" panose="02040602050305030304" pitchFamily="18" charset="0"/>
              </a:rPr>
              <a:t>Share My GitHub Link.</a:t>
            </a:r>
          </a:p>
        </p:txBody>
      </p:sp>
    </p:spTree>
    <p:extLst>
      <p:ext uri="{BB962C8B-B14F-4D97-AF65-F5344CB8AC3E}">
        <p14:creationId xmlns:p14="http://schemas.microsoft.com/office/powerpoint/2010/main" val="2180148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870FF85-8274-4F6D-9A45-183831D1707C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F95186AF-B724-4107-B229-963BCFA2FC84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795EAAC-DBBB-47C7-871A-425B20134DF6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980676E-BC17-4BC1-9D0D-EE978DFE1837}"/>
              </a:ext>
            </a:extLst>
          </p:cNvPr>
          <p:cNvSpPr txBox="1"/>
          <p:nvPr/>
        </p:nvSpPr>
        <p:spPr>
          <a:xfrm>
            <a:off x="1382807" y="1274087"/>
            <a:ext cx="10682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Dashboards (Power BI) 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915029-9105-4686-A89D-B26E843F64BC}"/>
              </a:ext>
            </a:extLst>
          </p:cNvPr>
          <p:cNvSpPr txBox="1"/>
          <p:nvPr/>
        </p:nvSpPr>
        <p:spPr>
          <a:xfrm>
            <a:off x="1382807" y="1822707"/>
            <a:ext cx="88123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Book Antiqua" panose="02040602050305030304" pitchFamily="18" charset="0"/>
              </a:rPr>
              <a:t>=&gt; Sales Overview 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=&gt; Product Performance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=&gt; Customer Segmentation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=&gt; Yearly Sales Trends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=&gt; Filter By Region, Product, or Time Period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B02A68-5DA6-4F41-B64D-1F576ADBE2E9}"/>
              </a:ext>
            </a:extLst>
          </p:cNvPr>
          <p:cNvSpPr txBox="1"/>
          <p:nvPr/>
        </p:nvSpPr>
        <p:spPr>
          <a:xfrm>
            <a:off x="1382807" y="4177556"/>
            <a:ext cx="96856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Book Antiqua" panose="02040602050305030304" pitchFamily="18" charset="0"/>
              </a:rPr>
              <a:t>=&gt; It is a Find KPIs and Creative &amp; User Friendly Dashboard.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=&gt; In This I Have Inside Value and Graphs With Pie Chart and 	Cluster Bar Chart and Tables and Etc Charts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=&gt; I Have Created Three Dashboard Pages In Power BI</a:t>
            </a:r>
            <a:endParaRPr lang="en-IN" sz="36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954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03ED1F7-B2EB-4580-8F3B-735605560E59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C42A0D7B-DC12-4AD0-971A-E4CEEF7C4C12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C04F051-684D-4EA9-9D49-E7B92DA91942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BCFBDBF-9A2E-4942-9524-03FD6FA96948}"/>
              </a:ext>
            </a:extLst>
          </p:cNvPr>
          <p:cNvSpPr txBox="1"/>
          <p:nvPr/>
        </p:nvSpPr>
        <p:spPr>
          <a:xfrm>
            <a:off x="1382807" y="1045487"/>
            <a:ext cx="10682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It Is a Dashboards and KPIs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6A97F7-BEFE-4CB5-9322-5500E088FE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"/>
          <a:stretch/>
        </p:blipFill>
        <p:spPr>
          <a:xfrm>
            <a:off x="323050" y="1540005"/>
            <a:ext cx="11741950" cy="515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94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1E10D0F-F1EB-4126-B50B-D13BE6021E01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BBDA13E-1612-411E-8C19-233A4B7B809D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E56BA84-D849-4DC8-9096-B78667F5D4E9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8E18E78-EB42-49D7-A4C5-0283A216E08A}"/>
              </a:ext>
            </a:extLst>
          </p:cNvPr>
          <p:cNvSpPr txBox="1"/>
          <p:nvPr/>
        </p:nvSpPr>
        <p:spPr>
          <a:xfrm>
            <a:off x="1382807" y="947514"/>
            <a:ext cx="10682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It is a Dashboards 2 And Graph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76FC4D-D0AD-4333-A722-36A638738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56" y="1448962"/>
            <a:ext cx="11952514" cy="535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32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7DB10F8-BD7E-4316-ABB7-86CB646A0DF4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A6A2B871-784D-4056-89C5-AF3BD7195AE3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859D7B4-5902-47C5-BDD0-ABB148D9E5E5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0CF6668-35B2-424B-9907-E113DAA794C5}"/>
              </a:ext>
            </a:extLst>
          </p:cNvPr>
          <p:cNvSpPr txBox="1"/>
          <p:nvPr/>
        </p:nvSpPr>
        <p:spPr>
          <a:xfrm>
            <a:off x="1371921" y="936628"/>
            <a:ext cx="10682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It is a Dashboards In Tables Values 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AF9961-2638-45D6-AE93-F0E86276E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86" y="1394532"/>
            <a:ext cx="11989142" cy="539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85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ACC5EC-7661-4857-9A4C-0559DAB8B445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5CFDB396-BE9C-4734-A247-7EB4BBD99424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258A6C8-CD2F-4CF9-B27E-33C3CC7D8A57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905342C-D834-4CA0-B2A6-BB183DDD04A5}"/>
              </a:ext>
            </a:extLst>
          </p:cNvPr>
          <p:cNvSpPr txBox="1"/>
          <p:nvPr/>
        </p:nvSpPr>
        <p:spPr>
          <a:xfrm>
            <a:off x="1350150" y="1284972"/>
            <a:ext cx="10645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Conclusion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03DB43-7C2F-4F41-A13E-3F2C13AA0182}"/>
              </a:ext>
            </a:extLst>
          </p:cNvPr>
          <p:cNvSpPr txBox="1"/>
          <p:nvPr/>
        </p:nvSpPr>
        <p:spPr>
          <a:xfrm>
            <a:off x="1253191" y="2370625"/>
            <a:ext cx="9685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Book Antiqua" panose="02040602050305030304" pitchFamily="18" charset="0"/>
              </a:rPr>
              <a:t>Efficient Data Analyst Using MySQL + Power BI</a:t>
            </a:r>
          </a:p>
          <a:p>
            <a:endParaRPr lang="en-IN" sz="2400" dirty="0">
              <a:latin typeface="Book Antiqua" panose="02040602050305030304" pitchFamily="18" charset="0"/>
            </a:endParaRPr>
          </a:p>
          <a:p>
            <a:r>
              <a:rPr lang="en-IN" sz="2400" dirty="0">
                <a:latin typeface="Book Antiqua" panose="02040602050305030304" pitchFamily="18" charset="0"/>
              </a:rPr>
              <a:t>Identified trends and actionable insights</a:t>
            </a:r>
          </a:p>
          <a:p>
            <a:endParaRPr lang="en-IN" sz="2400" dirty="0">
              <a:latin typeface="Book Antiqua" panose="02040602050305030304" pitchFamily="18" charset="0"/>
            </a:endParaRPr>
          </a:p>
          <a:p>
            <a:r>
              <a:rPr lang="en-IN" sz="2400" dirty="0">
                <a:latin typeface="Book Antiqua" panose="02040602050305030304" pitchFamily="18" charset="0"/>
              </a:rPr>
              <a:t>Helped Make Data-Driven Decisions for Sales Strategy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5C46CC-CF11-4129-A912-C24663A3CD40}"/>
              </a:ext>
            </a:extLst>
          </p:cNvPr>
          <p:cNvSpPr txBox="1"/>
          <p:nvPr/>
        </p:nvSpPr>
        <p:spPr>
          <a:xfrm>
            <a:off x="1350150" y="4569538"/>
            <a:ext cx="96856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Book Antiqua" panose="02040602050305030304" pitchFamily="18" charset="0"/>
              </a:rPr>
              <a:t>If You Want to See My Project In Full Detail Then You Can go to My GitHub and LinkedIn Profile and See It. I Have Put it Here.</a:t>
            </a:r>
          </a:p>
          <a:p>
            <a:r>
              <a:rPr lang="en-IN" sz="2400" b="1" dirty="0">
                <a:latin typeface="Book Antiqua" panose="02040602050305030304" pitchFamily="18" charset="0"/>
              </a:rPr>
              <a:t>Link to Both are Give at The end of the Page.</a:t>
            </a:r>
          </a:p>
        </p:txBody>
      </p:sp>
    </p:spTree>
    <p:extLst>
      <p:ext uri="{BB962C8B-B14F-4D97-AF65-F5344CB8AC3E}">
        <p14:creationId xmlns:p14="http://schemas.microsoft.com/office/powerpoint/2010/main" val="2870811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1D007E9-70D2-45C0-BF8C-25CB12F714C7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6295F58E-808A-4A68-80A3-8EBC0805423B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34B8E05-D72C-4DAD-90E8-955F31D1F11F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DD368ED-3B06-4526-9CBC-368ED3DED08D}"/>
              </a:ext>
            </a:extLst>
          </p:cNvPr>
          <p:cNvSpPr txBox="1"/>
          <p:nvPr/>
        </p:nvSpPr>
        <p:spPr>
          <a:xfrm>
            <a:off x="1629015" y="2967335"/>
            <a:ext cx="89339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solidFill>
                  <a:srgbClr val="9933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Thank You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6C6923-89F9-4493-BE49-2652F6044E96}"/>
              </a:ext>
            </a:extLst>
          </p:cNvPr>
          <p:cNvSpPr txBox="1"/>
          <p:nvPr/>
        </p:nvSpPr>
        <p:spPr>
          <a:xfrm>
            <a:off x="5602052" y="4747498"/>
            <a:ext cx="65899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b="1" dirty="0">
                <a:solidFill>
                  <a:srgbClr val="800080"/>
                </a:solidFill>
                <a:latin typeface="Bookman Old Style" panose="02050604050505020204" pitchFamily="18" charset="0"/>
              </a:rPr>
              <a:t>Name				: </a:t>
            </a:r>
            <a:r>
              <a:rPr lang="en-IN" sz="2000" b="1" dirty="0">
                <a:solidFill>
                  <a:srgbClr val="99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Vikas Kumar Gupta</a:t>
            </a:r>
          </a:p>
          <a:p>
            <a:pPr algn="just"/>
            <a:r>
              <a:rPr lang="en-IN" sz="2000" b="1" dirty="0">
                <a:solidFill>
                  <a:srgbClr val="800080"/>
                </a:solidFill>
                <a:latin typeface="Bookman Old Style" panose="02050604050505020204" pitchFamily="18" charset="0"/>
              </a:rPr>
              <a:t>Role				: </a:t>
            </a:r>
            <a:r>
              <a:rPr lang="en-IN" sz="2000" b="1" dirty="0">
                <a:solidFill>
                  <a:srgbClr val="993300"/>
                </a:solidFill>
                <a:latin typeface="Bookman Old Style" panose="02050604050505020204" pitchFamily="18" charset="0"/>
              </a:rPr>
              <a:t>Aspiring Data Analyst </a:t>
            </a:r>
          </a:p>
          <a:p>
            <a:pPr algn="just"/>
            <a:r>
              <a:rPr lang="en-IN" sz="2000" b="1" dirty="0">
                <a:solidFill>
                  <a:srgbClr val="800080"/>
                </a:solidFill>
                <a:latin typeface="Bookman Old Style" panose="02050604050505020204" pitchFamily="18" charset="0"/>
              </a:rPr>
              <a:t>Email				: </a:t>
            </a:r>
            <a:r>
              <a:rPr lang="en-IN" sz="2000" dirty="0">
                <a:latin typeface="Bookman Old Style" panose="02050604050505020204" pitchFamily="18" charset="0"/>
                <a:hlinkClick r:id="rId2"/>
              </a:rPr>
              <a:t>mrvikasgupta3@gmail.com</a:t>
            </a:r>
            <a:endParaRPr lang="en-IN" sz="2000" dirty="0">
              <a:latin typeface="Bookman Old Style" panose="02050604050505020204" pitchFamily="18" charset="0"/>
            </a:endParaRPr>
          </a:p>
          <a:p>
            <a:pPr algn="just"/>
            <a:r>
              <a:rPr lang="en-IN" sz="2000" b="1" dirty="0">
                <a:solidFill>
                  <a:srgbClr val="800080"/>
                </a:solidFill>
                <a:latin typeface="Bookman Old Style" panose="02050604050505020204" pitchFamily="18" charset="0"/>
              </a:rPr>
              <a:t>LinkedIn			: </a:t>
            </a:r>
            <a:r>
              <a:rPr lang="en-IN" sz="2000" dirty="0" err="1">
                <a:latin typeface="Bookman Old Style" panose="02050604050505020204" pitchFamily="18" charset="0"/>
                <a:hlinkClick r:id="rId3"/>
              </a:rPr>
              <a:t>Vikas_linkedin</a:t>
            </a:r>
            <a:endParaRPr lang="en-IN" sz="2000" dirty="0">
              <a:latin typeface="Bookman Old Style" panose="02050604050505020204" pitchFamily="18" charset="0"/>
            </a:endParaRPr>
          </a:p>
          <a:p>
            <a:pPr algn="just"/>
            <a:r>
              <a:rPr lang="en-IN" sz="2000" b="1" dirty="0">
                <a:solidFill>
                  <a:srgbClr val="800080"/>
                </a:solidFill>
                <a:latin typeface="Bookman Old Style" panose="02050604050505020204" pitchFamily="18" charset="0"/>
              </a:rPr>
              <a:t>GitHub			: </a:t>
            </a:r>
            <a:r>
              <a:rPr lang="en-IN" sz="2000" dirty="0" err="1">
                <a:latin typeface="Bookman Old Style" panose="02050604050505020204" pitchFamily="18" charset="0"/>
                <a:hlinkClick r:id="rId4"/>
              </a:rPr>
              <a:t>Vikas_GitHub</a:t>
            </a:r>
            <a:endParaRPr lang="en-IN" sz="2000" dirty="0">
              <a:latin typeface="Bookman Old Style" panose="02050604050505020204" pitchFamily="18" charset="0"/>
            </a:endParaRPr>
          </a:p>
          <a:p>
            <a:pPr algn="just"/>
            <a:r>
              <a:rPr lang="en-IN" sz="2000" b="1" dirty="0">
                <a:solidFill>
                  <a:srgbClr val="800080"/>
                </a:solidFill>
                <a:latin typeface="Bookman Old Style" panose="02050604050505020204" pitchFamily="18" charset="0"/>
              </a:rPr>
              <a:t>Naukri</a:t>
            </a:r>
            <a:r>
              <a:rPr lang="en-IN" sz="2000" dirty="0">
                <a:latin typeface="Bookman Old Style" panose="02050604050505020204" pitchFamily="18" charset="0"/>
              </a:rPr>
              <a:t> </a:t>
            </a:r>
            <a:r>
              <a:rPr lang="en-IN" sz="2000" b="1" dirty="0">
                <a:solidFill>
                  <a:srgbClr val="800080"/>
                </a:solidFill>
                <a:latin typeface="Bookman Old Style" panose="02050604050505020204" pitchFamily="18" charset="0"/>
              </a:rPr>
              <a:t>Campus	:</a:t>
            </a:r>
            <a:r>
              <a:rPr lang="en-IN" sz="2000" dirty="0">
                <a:latin typeface="Bookman Old Style" panose="02050604050505020204" pitchFamily="18" charset="0"/>
              </a:rPr>
              <a:t> </a:t>
            </a:r>
            <a:r>
              <a:rPr lang="en-IN" sz="2000" dirty="0">
                <a:latin typeface="Bookman Old Style" panose="02050604050505020204" pitchFamily="18" charset="0"/>
                <a:hlinkClick r:id="rId5"/>
              </a:rPr>
              <a:t>Vikas Naukri</a:t>
            </a:r>
            <a:endParaRPr lang="en-IN" sz="2000" dirty="0">
              <a:latin typeface="Bookman Old Style" panose="020506040505050202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0EBC24-72F7-4B86-8287-F83385474A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46" y="5004167"/>
            <a:ext cx="2450640" cy="17569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8DD496-5143-4B67-ABDD-0E091CEC98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2651" y="1187172"/>
            <a:ext cx="2275219" cy="163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8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9A179BE-7732-42DE-B9C8-8EF913561C5D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833CD25-BF71-4470-9A3E-E76A8CF7AABE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F3F71AF-B1AF-4D51-9584-8CC33E34825C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60C3CA8-6E24-4DC6-861A-F495F54C4C75}"/>
              </a:ext>
            </a:extLst>
          </p:cNvPr>
          <p:cNvSpPr txBox="1"/>
          <p:nvPr/>
        </p:nvSpPr>
        <p:spPr>
          <a:xfrm>
            <a:off x="959224" y="2205318"/>
            <a:ext cx="10569389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IN" sz="2400" dirty="0">
                <a:latin typeface="Book Antiqua" panose="02040602050305030304" pitchFamily="18" charset="0"/>
              </a:rPr>
              <a:t>The Name of this data set Bikes Sales India.</a:t>
            </a:r>
          </a:p>
          <a:p>
            <a:pPr marL="342900" indent="-342900">
              <a:buAutoNum type="arabicParenR"/>
            </a:pPr>
            <a:r>
              <a:rPr lang="en-IN" sz="2400" dirty="0">
                <a:latin typeface="Book Antiqua" panose="02040602050305030304" pitchFamily="18" charset="0"/>
              </a:rPr>
              <a:t>This Project focuses on analysing sales data using SQL for data extraction and Power BI for Visualization.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=&gt; Objective: To identify key Sales, product performance, and customer insights. </a:t>
            </a:r>
          </a:p>
          <a:p>
            <a:pPr marL="342900" indent="-342900">
              <a:buAutoNum type="arabicParenR"/>
            </a:pPr>
            <a:endParaRPr lang="en-IN" dirty="0"/>
          </a:p>
          <a:p>
            <a:pPr marL="342900" indent="-342900">
              <a:buAutoNum type="arabicParenR"/>
            </a:pP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45BF07-2D52-406A-B350-1DBEB7E160C3}"/>
              </a:ext>
            </a:extLst>
          </p:cNvPr>
          <p:cNvSpPr txBox="1"/>
          <p:nvPr/>
        </p:nvSpPr>
        <p:spPr>
          <a:xfrm>
            <a:off x="1147482" y="4453475"/>
            <a:ext cx="3576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Tools Used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62A15A-9B30-418D-A75C-244B98225BB7}"/>
              </a:ext>
            </a:extLst>
          </p:cNvPr>
          <p:cNvSpPr txBox="1"/>
          <p:nvPr/>
        </p:nvSpPr>
        <p:spPr>
          <a:xfrm>
            <a:off x="1147482" y="5351932"/>
            <a:ext cx="8812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Book Antiqua" panose="02040602050305030304" pitchFamily="18" charset="0"/>
              </a:rPr>
              <a:t>MySQL – For Querying and cleaning row data and Information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Power BI – For Creating Interactive Dashboards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BFE824-45D0-40C2-9474-535D0D2B8801}"/>
              </a:ext>
            </a:extLst>
          </p:cNvPr>
          <p:cNvSpPr txBox="1"/>
          <p:nvPr/>
        </p:nvSpPr>
        <p:spPr>
          <a:xfrm>
            <a:off x="1147481" y="1430239"/>
            <a:ext cx="72972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Information The 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1405245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ADE4808-0DCF-4E9B-BDD4-F20CD61164DE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688244B-47FC-4824-9297-8F1647C132FF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1EBB562-91EE-4496-9667-874B246F2D9D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983BB37-BEC9-4A3C-8AE9-44D02DD457A1}"/>
              </a:ext>
            </a:extLst>
          </p:cNvPr>
          <p:cNvSpPr txBox="1"/>
          <p:nvPr/>
        </p:nvSpPr>
        <p:spPr>
          <a:xfrm>
            <a:off x="1147481" y="1396509"/>
            <a:ext cx="58001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Data Preparation (SQL Part)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6D7A57-88FC-42B9-9DF4-ECF0A596F6A4}"/>
              </a:ext>
            </a:extLst>
          </p:cNvPr>
          <p:cNvSpPr txBox="1"/>
          <p:nvPr/>
        </p:nvSpPr>
        <p:spPr>
          <a:xfrm>
            <a:off x="1201271" y="1999132"/>
            <a:ext cx="93322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Book Antiqua" panose="02040602050305030304" pitchFamily="18" charset="0"/>
              </a:rPr>
              <a:t>Removed Null and Duplicate records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Joined Multiple Table using Join 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Used Group By, Order By, and CASE Statement for business logic </a:t>
            </a:r>
          </a:p>
          <a:p>
            <a:endParaRPr lang="en-IN" sz="2400" dirty="0">
              <a:latin typeface="Book Antiqua" panose="0204060205030503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45C443-C489-4A6C-A9D6-0D5343C81281}"/>
              </a:ext>
            </a:extLst>
          </p:cNvPr>
          <p:cNvSpPr txBox="1"/>
          <p:nvPr/>
        </p:nvSpPr>
        <p:spPr>
          <a:xfrm>
            <a:off x="1147481" y="3431410"/>
            <a:ext cx="6831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Create a Databased and Use Tables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8C9954-6007-40AB-8D46-9BF1F5B00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481" y="4034118"/>
            <a:ext cx="10883153" cy="262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709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F1B466A-FC8C-40EA-8796-CBF5D9DBD628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530CF6D2-876B-4A48-BB3F-A19F76D4ED5D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064B429-937B-4345-AE09-9BE4039D429C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5EC698D-7858-4CBC-9A94-633FDE228419}"/>
              </a:ext>
            </a:extLst>
          </p:cNvPr>
          <p:cNvSpPr txBox="1"/>
          <p:nvPr/>
        </p:nvSpPr>
        <p:spPr>
          <a:xfrm>
            <a:off x="1192307" y="1153624"/>
            <a:ext cx="6831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Change the columns Name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0290B7-B285-48B6-A5E1-AFAB326E1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75" y="1754143"/>
            <a:ext cx="11178989" cy="22493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BB958F-BD5D-4327-82D6-117343A79E47}"/>
              </a:ext>
            </a:extLst>
          </p:cNvPr>
          <p:cNvSpPr txBox="1"/>
          <p:nvPr/>
        </p:nvSpPr>
        <p:spPr>
          <a:xfrm>
            <a:off x="1192307" y="4017287"/>
            <a:ext cx="6831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KPIs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F6CB8B-B57E-41E1-84DA-BA13847E6E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67"/>
          <a:stretch/>
        </p:blipFill>
        <p:spPr>
          <a:xfrm>
            <a:off x="1003299" y="4616707"/>
            <a:ext cx="11045265" cy="224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582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1B3F0EE-7288-41D9-940B-B662A524CE44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3548BCA-1D63-42A3-AD83-ACEF143391D3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B53256-6568-485B-8DBF-FC4322140B94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93AB588-2C67-43BB-BB9F-408865B7DBC1}"/>
              </a:ext>
            </a:extLst>
          </p:cNvPr>
          <p:cNvSpPr txBox="1"/>
          <p:nvPr/>
        </p:nvSpPr>
        <p:spPr>
          <a:xfrm>
            <a:off x="1166907" y="1274087"/>
            <a:ext cx="6831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72745A-06FD-4A20-B7CB-6117610CF330}"/>
              </a:ext>
            </a:extLst>
          </p:cNvPr>
          <p:cNvSpPr txBox="1"/>
          <p:nvPr/>
        </p:nvSpPr>
        <p:spPr>
          <a:xfrm>
            <a:off x="1395507" y="1274087"/>
            <a:ext cx="103265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Count the number of bikes that have had at least two owners.</a:t>
            </a:r>
            <a:r>
              <a:rPr lang="en-IN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96A354-6E1D-4D2F-89BB-D02A9A3FCC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25"/>
          <a:stretch/>
        </p:blipFill>
        <p:spPr>
          <a:xfrm>
            <a:off x="1166907" y="2301876"/>
            <a:ext cx="10771093" cy="387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33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4592A95-8DD0-4680-85A0-D91361ABB005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832808BE-D2E0-4D66-9081-092DE38B9B7B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ADB977B-4EF9-4254-8761-66A61C86F0C9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D19C6A5-EE8E-40C3-BEF2-F6DEAE209027}"/>
              </a:ext>
            </a:extLst>
          </p:cNvPr>
          <p:cNvSpPr txBox="1"/>
          <p:nvPr/>
        </p:nvSpPr>
        <p:spPr>
          <a:xfrm>
            <a:off x="1395507" y="1274087"/>
            <a:ext cx="10326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Get the percentage of bikes in each city tier.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96B26A-B670-4B62-A0DD-AED0553617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" y="2033169"/>
            <a:ext cx="11163300" cy="408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87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8367E24-30A2-4554-9019-A92FE2971AD6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0C0C78B-D5C8-4308-A007-4577F635F557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F3A0368-8D64-45F8-9711-81817110197D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9D53808-1FBE-43BB-943E-CE985A98F928}"/>
              </a:ext>
            </a:extLst>
          </p:cNvPr>
          <p:cNvSpPr txBox="1"/>
          <p:nvPr/>
        </p:nvSpPr>
        <p:spPr>
          <a:xfrm>
            <a:off x="1395507" y="1274087"/>
            <a:ext cx="10326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Rank the top 10 bikes based on their depreciation rate.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5A1EB-546E-4759-978B-E87D782CE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189" y="2131780"/>
            <a:ext cx="10517093" cy="462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209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7E76892-597B-4629-90D9-172C6173CF7C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56D73B5-BC51-4D9B-95BB-C988504D853A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CEE2C2F-C1C4-424F-B53E-992EAB59777C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6003F32-FA20-4D79-8125-4B46EA394E09}"/>
              </a:ext>
            </a:extLst>
          </p:cNvPr>
          <p:cNvSpPr txBox="1"/>
          <p:nvPr/>
        </p:nvSpPr>
        <p:spPr>
          <a:xfrm>
            <a:off x="1395507" y="1274087"/>
            <a:ext cx="106821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Display the highest mileage bike per fuel type along with its difference from the average mileage.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05C62A-E87D-4985-B61A-AECF6E2957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8"/>
          <a:stretch/>
        </p:blipFill>
        <p:spPr>
          <a:xfrm>
            <a:off x="1242733" y="2281699"/>
            <a:ext cx="10682194" cy="23657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E63255-A69B-4FDE-AFA3-5E1514B37C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733" y="4773923"/>
            <a:ext cx="8587067" cy="195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42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74CCF9A-6C1B-472A-9C94-4C4D66BAF7A9}"/>
              </a:ext>
            </a:extLst>
          </p:cNvPr>
          <p:cNvGrpSpPr/>
          <p:nvPr/>
        </p:nvGrpSpPr>
        <p:grpSpPr>
          <a:xfrm>
            <a:off x="0" y="0"/>
            <a:ext cx="12192000" cy="1038225"/>
            <a:chOff x="0" y="0"/>
            <a:chExt cx="12192000" cy="103822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B68B45E0-0FC9-4D08-9CEF-132DBEABE862}"/>
                </a:ext>
              </a:extLst>
            </p:cNvPr>
            <p:cNvSpPr/>
            <p:nvPr/>
          </p:nvSpPr>
          <p:spPr>
            <a:xfrm>
              <a:off x="0" y="0"/>
              <a:ext cx="12192000" cy="1038225"/>
            </a:xfrm>
            <a:prstGeom prst="roundRect">
              <a:avLst>
                <a:gd name="adj" fmla="val 25517"/>
              </a:avLst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87A94C-1ABB-4A28-B3D0-DAE7BF0F26BE}"/>
                </a:ext>
              </a:extLst>
            </p:cNvPr>
            <p:cNvSpPr txBox="1"/>
            <p:nvPr/>
          </p:nvSpPr>
          <p:spPr>
            <a:xfrm>
              <a:off x="1712259" y="195947"/>
              <a:ext cx="87674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CentSchbkCyrill BT" panose="02040603050705020303" pitchFamily="18" charset="-52"/>
                </a:rPr>
                <a:t>SALES ANALYST PROJECT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F3AAAB5-1B68-48BC-8F76-CF6525020883}"/>
              </a:ext>
            </a:extLst>
          </p:cNvPr>
          <p:cNvSpPr txBox="1"/>
          <p:nvPr/>
        </p:nvSpPr>
        <p:spPr>
          <a:xfrm>
            <a:off x="1382807" y="1274087"/>
            <a:ext cx="106821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9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anose="02040603050705020303" pitchFamily="18" charset="-52"/>
              </a:rPr>
              <a:t>Calculate the percentage of each bike’s price relative to the highest-priced bike in its brand.</a:t>
            </a:r>
            <a:endParaRPr lang="en-IN" sz="2800" b="1" dirty="0">
              <a:solidFill>
                <a:srgbClr val="99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anose="02040603050705020303" pitchFamily="18" charset="-5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60F0BA-DDAF-44FA-AA2D-D1F400522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806" y="2464056"/>
            <a:ext cx="10682193" cy="419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66700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197</TotalTime>
  <Words>483</Words>
  <Application>Microsoft Office PowerPoint</Application>
  <PresentationFormat>Widescreen</PresentationFormat>
  <Paragraphs>69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Arial Rounded MT Bold</vt:lpstr>
      <vt:lpstr>Book Antiqua</vt:lpstr>
      <vt:lpstr>Bookman Old Style</vt:lpstr>
      <vt:lpstr>CentSchbkCyrill BT</vt:lpstr>
      <vt:lpstr>Century Gothic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VIKAS KUMAR GUPTA</dc:creator>
  <cp:lastModifiedBy>VIKAS KUMAR GUPTA</cp:lastModifiedBy>
  <cp:revision>23</cp:revision>
  <dcterms:created xsi:type="dcterms:W3CDTF">2025-04-19T17:13:19Z</dcterms:created>
  <dcterms:modified xsi:type="dcterms:W3CDTF">2025-04-21T15:17:30Z</dcterms:modified>
</cp:coreProperties>
</file>

<file path=docProps/thumbnail.jpeg>
</file>